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448" r:id="rId2"/>
    <p:sldId id="1447" r:id="rId3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DE4C1-A173-BB11-D49D-25146A41D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78DBA33-12F4-4DBC-581F-CDAE9130F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DE2D0E-5508-55A1-97E6-90D42B226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28888C-77D8-A9C9-DDD1-5D90FB2B3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4215F8-57C8-0D1E-7E53-212CE482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663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783E9-2F4D-00A5-6C28-D1323B5EE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6DEA4B0-3FAF-195C-2110-0388F9B1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D079BB-2F6E-E2C3-3EA6-6EFD01589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14B39D-86FA-CA22-1C27-EFDA4E727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797361-A188-4EE2-49AC-9CF2B4A99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9509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2A1DC52-6606-DBC9-FFB3-1A621AF46E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112AC3-98A9-D8A5-8973-BCC710E53D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F969ED-D567-84C8-3A73-2844545D6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B3CCB4-73A5-9ADC-F6F5-B0AD393D2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78FD8B-9634-2526-E772-2983B87DA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718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28D05F-D6DE-D274-2EDC-1A05E9E8F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EDD91F-2BCD-B253-8B3D-3BD2A6ABD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9CC39A-B22E-2FED-4ACB-CD173DE31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F0EB02-E2F2-948E-AFBB-6927A0BAE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D412F6-364C-5698-7997-9DF9DFC88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49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530A7D-54DE-B593-10AA-27601BAEE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B056A0-AB75-0D8F-DD6F-C3ACEFCB83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6D559A-EA1F-FC29-ACC1-CC05AE4D3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9FED4F-B09C-497B-CB09-8D1BC6E7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5146EA-C374-DD79-8F33-661A1626F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916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CAA7A8-1116-4E07-DAC8-6E6BFDB9D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4E94B8-1CDC-02B5-A5BA-B9D2D4DB86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DD3A4E-E911-8EC1-DF47-8D8465470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D42014C-5D50-CD0D-CA16-EBB776591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68378E2-EFAC-22B6-8C06-8B77B932A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5AD9BC-F11C-7664-DFDE-C7D8F405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448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045A9-DE7F-19B4-7993-34898E62D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29647CF-D746-227F-535F-9D492A6E2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82F3AA-1C39-6813-2F5F-F8CB8617F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DDB35BE-35A4-D938-BBEF-0B127FE126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034F498-3F18-AD9D-3619-01CBEFE13A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ACB17A5-A990-25DB-1929-4D9188D2F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96CF6CC-2BD7-2139-0233-EF1ACC34F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A143C53-09AF-76F4-6A57-6DBF08214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648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9C9356-981E-B0C2-1808-85B1D80C6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4B46B87-8565-0A4F-9906-4DA42C920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DDF290B-9E5F-8AD5-7262-C203DEE7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50C3414-8C6F-5588-FDF4-7D94DD4EA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3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A5A542-936C-2CCE-C607-AAC250214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86288F5-96B9-9576-D637-F2F0575C8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B5B0DB1-73E0-38AF-7D51-CDBBDEEF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00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6B0FA9-2A17-DF42-6FD8-8DBB36742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4DBAAC-2C55-37F5-A763-9BDDB5411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A53766-3704-C995-F3F9-93A90D66AD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33403CF-7A8D-33E5-569E-36C9C8BFE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D070F8-2686-9033-074D-3BF07282E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FD4E23-6DAA-9CAB-C648-4438F40F8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164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7E490C-6754-266B-567F-2907823DF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340CD0D-19B1-7C40-C65B-F24590393F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5F5DF11-2351-6B32-371C-3CE49A2A1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30D6D4-693A-5C4F-36B5-20B562AC5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01916F-AF5B-6886-F2C8-0A09C8EC0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99C62-9F8F-50E6-98BB-F10372061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374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3B67B2-E9AD-B5FE-8B8E-3B27D2F03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CBEA5F9-30CE-7309-86E4-A048FB5F8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0C46FC-1E27-6396-3141-25A8341407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EC750C-7FBF-406C-9B11-4A181EC9C50C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C5C7A8-468F-C7E4-1907-BE775F2309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12784C-5B4F-9883-AA55-5151C4BE3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3AC131-410D-4676-B2FE-F110C40C06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764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769781F6-3F16-B09B-AF97-CAE25B19D805}"/>
              </a:ext>
            </a:extLst>
          </p:cNvPr>
          <p:cNvSpPr txBox="1">
            <a:spLocks/>
          </p:cNvSpPr>
          <p:nvPr/>
        </p:nvSpPr>
        <p:spPr>
          <a:xfrm>
            <a:off x="223894" y="203989"/>
            <a:ext cx="4033781" cy="441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algn="ctr" defTabSz="1706837" rtl="0" eaLnBrk="1" latinLnBrk="0" hangingPunct="1">
              <a:spcBef>
                <a:spcPct val="0"/>
              </a:spcBef>
              <a:buNone/>
              <a:defRPr kumimoji="1" sz="826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認知症に関する情報発信について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EA7CED3-92F1-86E9-B54E-078C37B28701}"/>
              </a:ext>
            </a:extLst>
          </p:cNvPr>
          <p:cNvSpPr txBox="1"/>
          <p:nvPr/>
        </p:nvSpPr>
        <p:spPr>
          <a:xfrm>
            <a:off x="223894" y="827227"/>
            <a:ext cx="2530323" cy="3331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ja-JP" altLang="en-US" sz="1500" b="1" dirty="0">
                <a:solidFill>
                  <a:srgbClr val="22222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　</a:t>
            </a:r>
            <a:r>
              <a:rPr lang="en-US" altLang="ja-JP" sz="1500" b="1" dirty="0">
                <a:solidFill>
                  <a:srgbClr val="22222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</a:t>
            </a:r>
            <a:r>
              <a:rPr lang="ja-JP" altLang="en-US" sz="1500" b="1" dirty="0">
                <a:solidFill>
                  <a:srgbClr val="22222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７年度に行う周知広報</a:t>
            </a:r>
            <a:endParaRPr lang="en-US" altLang="ja-JP" sz="1050" dirty="0">
              <a:solidFill>
                <a:srgbClr val="22222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B5B040-3352-A216-27BB-E995EC6EE434}"/>
              </a:ext>
            </a:extLst>
          </p:cNvPr>
          <p:cNvSpPr txBox="1"/>
          <p:nvPr/>
        </p:nvSpPr>
        <p:spPr>
          <a:xfrm>
            <a:off x="305948" y="1288495"/>
            <a:ext cx="675228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3275" indent="-803275" algn="just"/>
            <a:r>
              <a:rPr lang="ja-JP" altLang="en-US" sz="1600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９／２０</a:t>
            </a:r>
            <a:r>
              <a:rPr lang="ja-JP" altLang="ja-JP" sz="1600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1600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「新しい認知症観」講演会</a:t>
            </a:r>
            <a:endParaRPr lang="en-US" altLang="ja-JP" sz="1600" u="sng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  <a:p>
            <a:pPr marL="803275" indent="-803275" algn="just"/>
            <a:r>
              <a:rPr lang="ja-JP" altLang="en-US" sz="18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zh-TW" altLang="en-US" sz="14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「認知症施策推進基本計画」</a:t>
            </a:r>
            <a:r>
              <a:rPr lang="ja-JP" altLang="en-US" sz="14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に示された</a:t>
            </a:r>
            <a:endParaRPr lang="en-US" altLang="ja-JP" sz="1400" kern="100" dirty="0">
              <a:effectLst/>
              <a:latin typeface="游明朝" panose="02020400000000000000" pitchFamily="18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803275" indent="-803275" algn="just"/>
            <a:r>
              <a:rPr lang="ja-JP" altLang="en-US" sz="1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14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｢</a:t>
            </a:r>
            <a:r>
              <a:rPr lang="ja-JP" altLang="en-US" sz="14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新しい認知症観</a:t>
            </a:r>
            <a:r>
              <a:rPr lang="en-US" altLang="ja-JP" sz="14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｣</a:t>
            </a:r>
            <a:r>
              <a:rPr lang="ja-JP" altLang="en-US" sz="14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についての解説</a:t>
            </a:r>
            <a:endParaRPr lang="en-US" altLang="ja-JP" sz="1400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803275" indent="-536575" algn="just"/>
            <a:endParaRPr lang="en-US" altLang="ja-JP" sz="1200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803275" indent="-536575" algn="just"/>
            <a:r>
              <a:rPr lang="en-US" altLang="ja-JP" sz="12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(</a:t>
            </a:r>
            <a:r>
              <a:rPr lang="ja-JP" altLang="en-US" sz="12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株</a:t>
            </a:r>
            <a:r>
              <a:rPr lang="en-US" altLang="ja-JP" sz="12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)</a:t>
            </a:r>
            <a:r>
              <a:rPr lang="ja-JP" altLang="en-US" sz="12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下野新聞社主催　</a:t>
            </a:r>
            <a:endParaRPr lang="en-US" altLang="ja-JP" sz="1200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803275" indent="-536575" algn="just"/>
            <a:r>
              <a:rPr lang="ja-JP" altLang="en-US" sz="12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９</a:t>
            </a:r>
            <a:r>
              <a:rPr lang="en-US" altLang="ja-JP" sz="12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/20</a:t>
            </a:r>
            <a:r>
              <a:rPr lang="ja-JP" altLang="en-US" sz="12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（土）＠ライトキューブ宇都宮</a:t>
            </a:r>
            <a:endParaRPr lang="en-US" altLang="ja-JP" sz="12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803275" indent="-536575" algn="just"/>
            <a:r>
              <a:rPr lang="ja-JP" altLang="en-US" sz="12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ライフスタイルフェアにおいて実施</a:t>
            </a:r>
            <a:endParaRPr lang="en-US" altLang="ja-JP" sz="1200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266700" algn="just"/>
            <a:endParaRPr lang="en-US" altLang="ja-JP" sz="1400" kern="100" dirty="0">
              <a:effectLst/>
              <a:latin typeface="BIZ UDPゴシック" panose="020B0400000000000000" pitchFamily="50" charset="-128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ja-JP" altLang="en-US" sz="1400" u="sng" kern="10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認知症の人と家族の会栃木県支部の協力により、認知症予防等の普及啓発チラシ配布、認知症カフェ紹介等を行うブース出展も合わせて行う予定</a:t>
            </a:r>
            <a:endParaRPr lang="ja-JP" altLang="ja-JP" sz="1400" u="sng" kern="100" dirty="0">
              <a:effectLst/>
              <a:latin typeface="BIZ UDPゴシック" panose="020B0400000000000000" pitchFamily="50" charset="-128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EFD1EC8-4432-1D79-E3C5-4242A75BE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290" y="475718"/>
            <a:ext cx="3685114" cy="247145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E8F016C-572C-6B73-CBAD-C07A0D3C3C97}"/>
              </a:ext>
            </a:extLst>
          </p:cNvPr>
          <p:cNvSpPr txBox="1"/>
          <p:nvPr/>
        </p:nvSpPr>
        <p:spPr>
          <a:xfrm>
            <a:off x="355882" y="4132511"/>
            <a:ext cx="36671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3275" indent="-803275" algn="just"/>
            <a:r>
              <a:rPr lang="ja-JP" altLang="en-US" sz="1600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９／下旬</a:t>
            </a:r>
            <a:r>
              <a:rPr lang="ja-JP" altLang="en-US" sz="1600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県庁舎ライトアップ</a:t>
            </a:r>
            <a:endParaRPr lang="ja-JP" altLang="ja-JP" sz="1600" u="sng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1D3FE87-421A-4776-96D6-6D259007D3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2331" y="4099242"/>
            <a:ext cx="3077005" cy="230673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D18E80E-8020-D219-97B1-3780CB6D8744}"/>
              </a:ext>
            </a:extLst>
          </p:cNvPr>
          <p:cNvSpPr txBox="1"/>
          <p:nvPr/>
        </p:nvSpPr>
        <p:spPr>
          <a:xfrm>
            <a:off x="606559" y="4536254"/>
            <a:ext cx="319087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2450" indent="-419100" algn="just" hangingPunct="0"/>
            <a:r>
              <a:rPr lang="ja-JP" altLang="en-US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認知症の日（</a:t>
            </a:r>
            <a:r>
              <a:rPr lang="en-US" altLang="ja-JP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9/21)</a:t>
            </a:r>
            <a:r>
              <a:rPr lang="ja-JP" altLang="ja-JP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に合わせて、</a:t>
            </a:r>
            <a:endParaRPr lang="en-US" altLang="ja-JP" sz="1400" dirty="0">
              <a:solidFill>
                <a:srgbClr val="000000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pPr marL="552450" indent="-419100" algn="just" hangingPunct="0"/>
            <a:r>
              <a:rPr lang="ja-JP" altLang="ja-JP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県庁舎を</a:t>
            </a:r>
            <a:r>
              <a:rPr lang="ja-JP" altLang="en-US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オレンジリングで装飾</a:t>
            </a:r>
            <a:endParaRPr lang="ja-JP" altLang="ja-JP" sz="1400" dirty="0">
              <a:solidFill>
                <a:srgbClr val="000000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52450" indent="-419100" algn="just" hangingPunct="0"/>
            <a:r>
              <a:rPr lang="ja-JP" altLang="en-US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実施日：　</a:t>
            </a:r>
            <a:r>
              <a:rPr lang="en-US" altLang="ja-JP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9/19</a:t>
            </a:r>
            <a:r>
              <a:rPr lang="ja-JP" altLang="en-US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～</a:t>
            </a:r>
            <a:r>
              <a:rPr lang="en-US" altLang="ja-JP" sz="1400" dirty="0">
                <a:solidFill>
                  <a:srgbClr val="00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21</a:t>
            </a:r>
          </a:p>
          <a:p>
            <a:pPr marL="552450" indent="-419100" algn="just" hangingPunct="0"/>
            <a:endParaRPr kumimoji="1" lang="en-US" altLang="ja-JP" sz="1400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52450" indent="-419100" algn="just" hangingPunct="0"/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昭和館オレンジライトアップ</a:t>
            </a:r>
            <a:endParaRPr kumimoji="1"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52450" indent="-419100" algn="just" hangingPunct="0"/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実施日：</a:t>
            </a:r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9/10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～</a:t>
            </a:r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23</a:t>
            </a:r>
            <a:endParaRPr kumimoji="1"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0DD5F0A-471C-74A1-AE36-7F2F119775C8}"/>
              </a:ext>
            </a:extLst>
          </p:cNvPr>
          <p:cNvSpPr txBox="1"/>
          <p:nvPr/>
        </p:nvSpPr>
        <p:spPr>
          <a:xfrm>
            <a:off x="8269681" y="2145927"/>
            <a:ext cx="36671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3275" indent="-803275" algn="just"/>
            <a:r>
              <a:rPr lang="ja-JP" altLang="en-US" sz="1600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９／</a:t>
            </a:r>
            <a:r>
              <a:rPr lang="en-US" altLang="ja-JP" sz="1600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21</a:t>
            </a:r>
            <a:r>
              <a:rPr lang="ja-JP" altLang="en-US" sz="1600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下野新聞に記事掲載予定</a:t>
            </a:r>
            <a:endParaRPr lang="en-US" altLang="ja-JP" sz="1600" u="sng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游明朝" panose="02020400000000000000" pitchFamily="18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D2A1D4B7-F936-DCE3-0CBD-DF35C4E154D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5346" y="2543940"/>
            <a:ext cx="3315760" cy="3207972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6B9B870-16FF-9621-43CA-1EB0FADB32F1}"/>
              </a:ext>
            </a:extLst>
          </p:cNvPr>
          <p:cNvSpPr txBox="1"/>
          <p:nvPr/>
        </p:nvSpPr>
        <p:spPr>
          <a:xfrm>
            <a:off x="9311980" y="5811371"/>
            <a:ext cx="1262492" cy="24622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掲載検討中の内容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20319CE-6DC1-B3EF-80A1-90E6646A67E5}"/>
              </a:ext>
            </a:extLst>
          </p:cNvPr>
          <p:cNvSpPr txBox="1"/>
          <p:nvPr/>
        </p:nvSpPr>
        <p:spPr>
          <a:xfrm>
            <a:off x="10635625" y="276162"/>
            <a:ext cx="97535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資料３</a:t>
            </a:r>
          </a:p>
        </p:txBody>
      </p:sp>
      <p:sp>
        <p:nvSpPr>
          <p:cNvPr id="3" name="スライド番号プレースホルダー 1">
            <a:extLst>
              <a:ext uri="{FF2B5EF4-FFF2-40B4-BE49-F238E27FC236}">
                <a16:creationId xmlns:a16="http://schemas.microsoft.com/office/drawing/2014/main" id="{B6196BA4-2EA3-1259-1CE2-083BA5EF0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55" y="6279981"/>
            <a:ext cx="330359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pPr/>
              <a:t>1</a:t>
            </a:fld>
            <a:endParaRPr kumimoji="1" lang="ja-JP" altLang="en-US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269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929DF08-57D8-615F-21C3-530E147FD77F}"/>
              </a:ext>
            </a:extLst>
          </p:cNvPr>
          <p:cNvSpPr txBox="1">
            <a:spLocks/>
          </p:cNvSpPr>
          <p:nvPr/>
        </p:nvSpPr>
        <p:spPr>
          <a:xfrm>
            <a:off x="223894" y="203989"/>
            <a:ext cx="4033781" cy="441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algn="ctr" defTabSz="1706837" rtl="0" eaLnBrk="1" latinLnBrk="0" hangingPunct="1">
              <a:spcBef>
                <a:spcPct val="0"/>
              </a:spcBef>
              <a:buNone/>
              <a:defRPr kumimoji="1" sz="826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認知症に関する情報発信について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9CDB191-DD9D-4DBE-1C86-31079038EA61}"/>
              </a:ext>
            </a:extLst>
          </p:cNvPr>
          <p:cNvSpPr txBox="1"/>
          <p:nvPr/>
        </p:nvSpPr>
        <p:spPr>
          <a:xfrm>
            <a:off x="223894" y="755893"/>
            <a:ext cx="3024131" cy="323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ja-JP" altLang="en-US" sz="1500" b="1" dirty="0">
                <a:solidFill>
                  <a:srgbClr val="22222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２　県ホームページのリニューアル</a:t>
            </a:r>
            <a:endParaRPr lang="en-US" altLang="ja-JP" sz="1050" dirty="0">
              <a:solidFill>
                <a:srgbClr val="22222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87A641E-A074-C45F-740D-F9F59C9688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771" y="203989"/>
            <a:ext cx="4033781" cy="653439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3BAB851-0F5C-EBE4-A0F5-9EA14FE7C32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30" y="1409700"/>
            <a:ext cx="3687094" cy="5051609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18EB1EF-BABC-DC29-A205-0DA1248B0F08}"/>
              </a:ext>
            </a:extLst>
          </p:cNvPr>
          <p:cNvSpPr txBox="1"/>
          <p:nvPr/>
        </p:nvSpPr>
        <p:spPr>
          <a:xfrm>
            <a:off x="1255763" y="1132701"/>
            <a:ext cx="1182637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リニューアル前</a:t>
            </a:r>
            <a:endParaRPr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91DEDE72-E068-FA0F-EABB-2A51D8A2E5C9}"/>
              </a:ext>
            </a:extLst>
          </p:cNvPr>
          <p:cNvSpPr/>
          <p:nvPr/>
        </p:nvSpPr>
        <p:spPr>
          <a:xfrm>
            <a:off x="4571579" y="3486381"/>
            <a:ext cx="1647825" cy="3143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7F20AA-7086-A31C-F1DE-98A8BA9DA210}"/>
              </a:ext>
            </a:extLst>
          </p:cNvPr>
          <p:cNvSpPr txBox="1"/>
          <p:nvPr/>
        </p:nvSpPr>
        <p:spPr>
          <a:xfrm>
            <a:off x="4550993" y="2967335"/>
            <a:ext cx="1668411" cy="461665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カテゴリーごとに</a:t>
            </a:r>
            <a:endParaRPr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分かりやすく分類</a:t>
            </a:r>
            <a:endParaRPr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BBA85AA-57ED-C133-99AD-A5CF803E2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55" y="6279981"/>
            <a:ext cx="330359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pPr/>
              <a:t>2</a:t>
            </a:fld>
            <a:endParaRPr kumimoji="1" lang="ja-JP" altLang="en-US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202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166</Words>
  <Application>Microsoft Office PowerPoint</Application>
  <PresentationFormat>ワイド画面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ＭＳ ゴシック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佐藤良平</dc:creator>
  <cp:lastModifiedBy>佐藤　美記子</cp:lastModifiedBy>
  <cp:revision>16</cp:revision>
  <cp:lastPrinted>2025-08-25T23:47:20Z</cp:lastPrinted>
  <dcterms:created xsi:type="dcterms:W3CDTF">2025-08-19T12:48:06Z</dcterms:created>
  <dcterms:modified xsi:type="dcterms:W3CDTF">2025-08-29T08:20:09Z</dcterms:modified>
</cp:coreProperties>
</file>